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797675" cy="9926625"/>
  <p:embeddedFontLst>
    <p:embeddedFont>
      <p:font typeface="Tahom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q99Q2Twbq3v2iK1S/nOxmp1IQ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Tahom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Tahom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그럼 학부 양자 스터디 6주차 발표를 시작하도록 하겠습니다.</a:t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4a589016d_0_5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4a589016d_0_5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논문에서는 양자 회로를 사용한 Quanvolution layer 라는 것을 제안합니다. Convulotion layer 의 필터와 유사하게 인풋 데이터의 일부를 이동하면서 입력받아 행렬곱 대신 랜덤한 양자 회로를 거쳐 하나의 출력을 만들고 이를 모아 다음 레이어의 입력으로 전달합니다.</a:t>
            </a:r>
            <a:endParaRPr/>
          </a:p>
        </p:txBody>
      </p:sp>
      <p:sp>
        <p:nvSpPr>
          <p:cNvPr id="119" name="Google Shape;119;gb4a589016d_0_5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4a589016d_0_6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4a589016d_0_6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QNN 은 CNN 과 달리 Quanvolutional layer 를 사용하며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Quanvolutional layer 는 Convulutional layer 와 달리 양자 회로를 사용하는 차이가 있습니다.</a:t>
            </a:r>
            <a:endParaRPr/>
          </a:p>
        </p:txBody>
      </p:sp>
      <p:sp>
        <p:nvSpPr>
          <p:cNvPr id="127" name="Google Shape;127;gb4a589016d_0_6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4a589016d_0_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4a589016d_0_6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이런 QNN 을 설계할 때는 quanvolutional layer 의 수와 filter 의 수, quanvolutional layer 에 포함되는 게이트의 수와 게이트에 전달되는 인자, 레이어의 순서를 설계하여야합니다.</a:t>
            </a:r>
            <a:endParaRPr/>
          </a:p>
        </p:txBody>
      </p:sp>
      <p:sp>
        <p:nvSpPr>
          <p:cNvPr id="135" name="Google Shape;135;gb4a589016d_0_6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4a589016d_0_7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4a589016d_0_7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Quanvolutional layer 에 사용되는 filter 를 설계할 때에는 양자 회로가 몇 개의 큐빗을 사용할 지 결정하는 input size 를 결정하고 input 을 어떻게 양자 회로의 입력으로 인코딩 할 지를 선택합니다.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실제 양자 회로와  양자 회로의 출력을 어떻게 디코딩하여 다음 레이어에 전달할지를 디자인합니다.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Quanvolutional filter 는 input size, 인코딩, 디코딩, 양자 회로로 표현이 가능합니다. </a:t>
            </a:r>
            <a:endParaRPr/>
          </a:p>
        </p:txBody>
      </p:sp>
      <p:sp>
        <p:nvSpPr>
          <p:cNvPr id="143" name="Google Shape;143;gb4a589016d_0_7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4a7bdf439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4a7bdf439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QNN 을 사용할 때의 이점으로는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첫째로 QNN 이 하이브리드 알고리즘이므로 NISQ 에서 실현 가능성이 있다는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QML 과는 달리 QRAM 이 필요하지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어떤 양자 회로가 좋은 학습 결과를 낳는지 밝혀지지 않았기 때문에 노이즈가 있다고 해서 별 문제가 되지 않습니다.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b4a7bdf439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4a589016d_0_8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4a589016d_0_8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QNN 를 사용하는데에 현재 존재하는 한계점으로는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첫째로 어떤 인코딩 디코딩이 더 나은 방법인지를 포함하여  다양한 변수에 대한 영향을 아직 알지 못한다는 것입니다. 이는 향후 연구할만한 분야라고 생각됩니다.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둘째로 아직까지 양자 컴퓨터의 성능이 뛰어나지 않아 많은 연산을 처리하기 힘듭니다. 이에 대한 임시 대안으로서 저자는 시뮬레이터를 사용한 맵핑을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QNN 이 기존의 알고리즘보다 더 나은지에 대한 뚜렷한 근거가 없다는 것입니다.  다음은 저자가 논문에서 사용한 QNN structure 의 디자인 방법 입니다.</a:t>
            </a:r>
            <a:endParaRPr/>
          </a:p>
        </p:txBody>
      </p:sp>
      <p:sp>
        <p:nvSpPr>
          <p:cNvPr id="170" name="Google Shape;170;gb4a589016d_0_8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4a589016d_0_8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4a589016d_0_8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저자는 한 자리 숫자의 손글씨 데이터인 엠니스트 데이터를 학습하였습니다.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비교 모델은 3가지로 CNN 과 QNN 과 classical 한 random non-linear transformation 이 포함된 Random model 입니다.</a:t>
            </a:r>
            <a:endParaRPr/>
          </a:p>
        </p:txBody>
      </p:sp>
      <p:sp>
        <p:nvSpPr>
          <p:cNvPr id="182" name="Google Shape;182;gb4a589016d_0_8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4a589016d_0_11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4a589016d_0_11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필터의 사이즈는 3 by 3 으로 총 9개의 큐빗을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필터 내부의 양자 회로에 사용된 게이트는 CNOT, SWAP 등을 무작위로 배치하였으며 타겟이 되는 큐빗 또한 랜덤으로 선택하였습니다.</a:t>
            </a:r>
            <a:endParaRPr/>
          </a:p>
        </p:txBody>
      </p:sp>
      <p:sp>
        <p:nvSpPr>
          <p:cNvPr id="194" name="Google Shape;194;gb4a589016d_0_11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4a589016d_0_11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4a589016d_0_11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양자 회로에 인풋과 아웃풋을 인코딩, 디코딩 하기 위해 이미지의 흑백 값 값이 특정 문턱값을 넘으면 1로 그렇지 않으면 0으로 큐빗을 초기화하였고 디코딩은 1이 나올 확률이 더 큰 큐빗의 수를 합치는 방법을 적용했습니다.</a:t>
            </a:r>
            <a:endParaRPr/>
          </a:p>
        </p:txBody>
      </p:sp>
      <p:sp>
        <p:nvSpPr>
          <p:cNvPr id="204" name="Google Shape;204;gb4a589016d_0_11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4a589016d_0_12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4a589016d_0_12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이렇게 만든 모델들을 학습시킨 결과를 다음 두 그래프에서 보이고 있습니다. 왼쪽 그래프에서는 QNN model 이 실제 학습 가능하다는 것을 보여주며 필터의 수와 학습의 정도가 비례하나 필터가 많아질수록 그 차이는 적어진다는 것을 확인할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두번째 그래프에서는 QNN과 CNN 과 Random Model을 학습한 결과를 비교하고 있으며 QNN 과 Random Model 의 성능이 크게 차이가 나지 않아 무엇이 더 나은 방법인지는 향후 연구를 진행할 필요성이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이상으로 6주차 양자 스터디 피피티 발표를 마치도록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감사합니다.</a:t>
            </a:r>
            <a:endParaRPr/>
          </a:p>
        </p:txBody>
      </p:sp>
      <p:sp>
        <p:nvSpPr>
          <p:cNvPr id="212" name="Google Shape;212;gb4a589016d_0_12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b4a589016d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b4a589016d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6주차 스터디에서는 CNN 의 개념을 공부하였고 QNN 에 관한 논문을 읽고 QNN 을 직접 구현했습니다.</a:t>
            </a:r>
            <a:endParaRPr/>
          </a:p>
        </p:txBody>
      </p:sp>
      <p:sp>
        <p:nvSpPr>
          <p:cNvPr id="40" name="Google Shape;40;gb4a589016d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b4dfd07dc6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b4dfd07dc6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먼저, CNN 에 대한 설명을 드리도록 하겠습니다.</a:t>
            </a:r>
            <a:endParaRPr/>
          </a:p>
        </p:txBody>
      </p:sp>
      <p:sp>
        <p:nvSpPr>
          <p:cNvPr id="48" name="Google Shape;48;gb4dfd07dc6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b4a589016d_0_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b4a589016d_0_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은 Convolutional Neural Network 의 약자로 </a:t>
            </a:r>
            <a:r>
              <a:rPr lang="en-US"/>
              <a:t>주로 이미지 분석에 사용되는 </a:t>
            </a:r>
            <a:r>
              <a:rPr lang="en-US"/>
              <a:t>딥러닝의 한 구현 방법입니다.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CNN은 필터를 사용하여 데이터의 특징을 추출하는데 이 필터를 학습하는 것이 CNN 의 목표입니다.</a:t>
            </a:r>
            <a:endParaRPr/>
          </a:p>
        </p:txBody>
      </p:sp>
      <p:sp>
        <p:nvSpPr>
          <p:cNvPr id="56" name="Google Shape;56;gb4a589016d_0_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4a589016d_0_1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4a589016d_0_1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필터는 데이터 행렬보다 더 작은 크기를 가지는 행렬이며 CNN에서는 이 필터를 이동시키며 데이터와 원소간 행렬 곱을하여 출력이 되는 행렬을 만듭니다.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이것이 수행되는 방식이 convolution 과 유사하다고 하여 이 단계를 convolutional layer 라고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필터는 커널 또는 마스크라고도 불리며 쉽게 이해 가능한 필터로는 Edge detection 필터 등이 있습니다.</a:t>
            </a:r>
            <a:endParaRPr/>
          </a:p>
        </p:txBody>
      </p:sp>
      <p:sp>
        <p:nvSpPr>
          <p:cNvPr id="68" name="Google Shape;68;gb4a589016d_0_1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4a589016d_0_4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4a589016d_0_4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인풋 데이터가 다수의 채널을 가지는 경우 필터 또한 동일한 크기의 채널을 가집니다.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채널이 하나인 인풋 데이터는 두께가 1인 필터를 통해 처리되며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채널이 n 인 인풋 데이터는 두께가 n 인 필터를 통해 처리됩니다.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또한 필터의 수가 다음 레이어에 전달되는 인풋의 채널과 같게 됩니다. </a:t>
            </a:r>
            <a:endParaRPr/>
          </a:p>
        </p:txBody>
      </p:sp>
      <p:sp>
        <p:nvSpPr>
          <p:cNvPr id="81" name="Google Shape;81;gb4a589016d_0_4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a589016d_0_4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4a589016d_0_4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에서는 데이터의 특징을 추출하기 위한 Convolutional layer 말고도 과적합을 방지하고 연산을 효율적으로 수행하기 위한 Pooling layer 가 존재합니다. 보통 특정 구역의 최댓값을 뽑아내는 Max pool 를 사용하며 그 예시가 아래의 그림이 되겠습니다.</a:t>
            </a:r>
            <a:endParaRPr/>
          </a:p>
        </p:txBody>
      </p:sp>
      <p:sp>
        <p:nvSpPr>
          <p:cNvPr id="91" name="Google Shape;91;gb4a589016d_0_4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4a589016d_0_2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4a589016d_0_2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의 전체적인 구조는 이러한 layer 을 겹겹이 쌓음으로 구성되며 보통은 마지막에 Fully connected layer 를 추가하고 활성화 함수로 softmax 를 사용해 분류를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중간에 보이는 Relu 는 비선형 활성화 함수 중 하나로 비선형 모델을 학습하기 위해 사용됩니다.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b4a589016d_0_2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4dfd07dc6_0_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4dfd07dc6_0_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두 번째 순서로 이미지 인식에 양자 회로를 사용하는 QNN 모델을 제안하는 논문을 리뷰하도록 하겠습니다.</a:t>
            </a:r>
            <a:endParaRPr/>
          </a:p>
        </p:txBody>
      </p:sp>
      <p:sp>
        <p:nvSpPr>
          <p:cNvPr id="111" name="Google Shape;111;gb4dfd07dc6_0_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F2F2F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/>
          <p:nvPr/>
        </p:nvSpPr>
        <p:spPr>
          <a:xfrm>
            <a:off x="1" y="-6349"/>
            <a:ext cx="9144000" cy="501649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9"/>
          <p:cNvSpPr txBox="1"/>
          <p:nvPr>
            <p:ph type="title"/>
          </p:nvPr>
        </p:nvSpPr>
        <p:spPr>
          <a:xfrm>
            <a:off x="630238" y="1199755"/>
            <a:ext cx="7886700" cy="2064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Tahoma"/>
              <a:buNone/>
              <a:defRPr sz="2800"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korea university logo" id="24" name="Google Shape;2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1629" y="78119"/>
            <a:ext cx="936087" cy="125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0" y="58999"/>
            <a:ext cx="8005425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1" y="4802076"/>
            <a:ext cx="9144000" cy="341424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"/>
          <p:cNvSpPr txBox="1"/>
          <p:nvPr>
            <p:ph type="title"/>
          </p:nvPr>
        </p:nvSpPr>
        <p:spPr>
          <a:xfrm>
            <a:off x="0" y="58999"/>
            <a:ext cx="9144000" cy="389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88490" y="525043"/>
            <a:ext cx="8996516" cy="423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7056036" y="483215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>
            <a:off x="0" y="1"/>
            <a:ext cx="9144000" cy="51373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0" y="448356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8"/>
          <p:cNvSpPr txBox="1"/>
          <p:nvPr/>
        </p:nvSpPr>
        <p:spPr>
          <a:xfrm>
            <a:off x="12700" y="4762440"/>
            <a:ext cx="17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Hanjin Choi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Myungwoo Song</a:t>
            </a:r>
            <a:endParaRPr b="0" i="0" sz="1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8"/>
          <p:cNvSpPr txBox="1"/>
          <p:nvPr/>
        </p:nvSpPr>
        <p:spPr>
          <a:xfrm>
            <a:off x="3622000" y="4775150"/>
            <a:ext cx="20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Quantum Deep Learning Undergraduate Study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71077" y="71778"/>
            <a:ext cx="459646" cy="3683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32.png"/><Relationship Id="rId8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type="title"/>
          </p:nvPr>
        </p:nvSpPr>
        <p:spPr>
          <a:xfrm>
            <a:off x="3003452" y="1891319"/>
            <a:ext cx="55134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Quantum Deep Learning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lang="en-US">
                <a:solidFill>
                  <a:schemeClr val="dk1"/>
                </a:solidFill>
              </a:rPr>
              <a:t>Undergraduate Study #6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" name="Google Shape;34;p1"/>
          <p:cNvSpPr txBox="1"/>
          <p:nvPr>
            <p:ph idx="1" type="body"/>
          </p:nvPr>
        </p:nvSpPr>
        <p:spPr>
          <a:xfrm>
            <a:off x="2997102" y="3442098"/>
            <a:ext cx="5513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Hanjin Choi, Myungwoo Song.</a:t>
            </a:r>
            <a:br>
              <a:rPr b="1" lang="en-US" sz="1600"/>
            </a:br>
            <a:r>
              <a:rPr b="1" lang="en-US" sz="1600">
                <a:solidFill>
                  <a:srgbClr val="800000"/>
                </a:solidFill>
              </a:rPr>
              <a:t>Korea University, School of Electrical Engineering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zxa018@korea.ac.kr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erados@korea.ac.kr</a:t>
            </a:r>
            <a:endParaRPr sz="1600"/>
          </a:p>
        </p:txBody>
      </p:sp>
      <p:cxnSp>
        <p:nvCxnSpPr>
          <p:cNvPr id="35" name="Google Shape;35;p1"/>
          <p:cNvCxnSpPr/>
          <p:nvPr/>
        </p:nvCxnSpPr>
        <p:spPr>
          <a:xfrm>
            <a:off x="3073792" y="3249639"/>
            <a:ext cx="5676314" cy="0"/>
          </a:xfrm>
          <a:prstGeom prst="straightConnector1">
            <a:avLst/>
          </a:prstGeom>
          <a:noFill/>
          <a:ln cap="flat" cmpd="sng" w="1905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150" y="1891325"/>
            <a:ext cx="2698650" cy="203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4a589016d_0_5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QNN Structure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b4a589016d_0_5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gb4a589016d_0_54"/>
          <p:cNvPicPr preferRelativeResize="0"/>
          <p:nvPr/>
        </p:nvPicPr>
        <p:blipFill rotWithShape="1">
          <a:blip r:embed="rId3">
            <a:alphaModFix/>
          </a:blip>
          <a:srcRect b="0" l="0" r="0" t="-918"/>
          <a:stretch/>
        </p:blipFill>
        <p:spPr>
          <a:xfrm>
            <a:off x="666613" y="467762"/>
            <a:ext cx="7810766" cy="42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4a589016d_0_6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Difference between QNN and CNN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b4a589016d_0_68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QNN vs. CNN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QNN has at least one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 quanvolutional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layer.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CNN only has convolutional layers.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Quanvolutional layer vs. Convolutional layer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quanvolutional filter using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quantum circuit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for transforming input data.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convolutional filter applies element-wise matrix multiplication operation.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b4a589016d_0_6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4a589016d_0_6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Quanvolutional Neural Network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b4a589016d_0_61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User have to choose the specifications.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number of quanvolutional layers.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number of quanvolutional filters.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Average number of quantum gates per qubit in the quantum circuit.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particular parameters of each gate.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order of layers.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b4a589016d_0_6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4a589016d_0_75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Quanvolutional Filter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b4a589016d_0_75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Choose size of the input     ,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Choose encoding function   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We define encoded initialization state                 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Design quantum circuit.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output of quantum circuit               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Choose decoding function   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final decoded state               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We can represent quanvolutional filter     as 4-tuple                 .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latin typeface="Arial"/>
                <a:ea typeface="Arial"/>
                <a:cs typeface="Arial"/>
                <a:sym typeface="Arial"/>
              </a:rPr>
              <a:t>    is also represented as  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b4a589016d_0_75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b4a589016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650" y="710074"/>
            <a:ext cx="273475" cy="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b4a589016d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813" y="710075"/>
            <a:ext cx="639631" cy="1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b4a589016d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463" y="1366925"/>
            <a:ext cx="1158007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b4a589016d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7250" y="2332523"/>
            <a:ext cx="1003500" cy="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b4a589016d_0_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8925" y="3047450"/>
            <a:ext cx="125773" cy="1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b4a589016d_0_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7492" y="3265904"/>
            <a:ext cx="1049406" cy="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b4a589016d_0_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7309" y="3947049"/>
            <a:ext cx="1099064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b4a589016d_0_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6468" y="3947043"/>
            <a:ext cx="219892" cy="2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b4a589016d_0_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4426" y="4220950"/>
            <a:ext cx="1260520" cy="2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b4a589016d_0_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28925" y="1233526"/>
            <a:ext cx="125775" cy="13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b4a589016d_0_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516" y="4220954"/>
            <a:ext cx="219875" cy="23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4a7bdf439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Strengths and Limitations</a:t>
            </a:r>
            <a:endParaRPr/>
          </a:p>
        </p:txBody>
      </p:sp>
      <p:sp>
        <p:nvSpPr>
          <p:cNvPr id="165" name="Google Shape;165;gb4a7bdf439_0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Strengths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Inherently hybrid algorithm</a:t>
            </a:r>
            <a:r>
              <a:rPr lang="en-US" sz="1800"/>
              <a:t>.</a:t>
            </a:r>
            <a:br>
              <a:rPr lang="en-US" sz="1800"/>
            </a:br>
            <a:r>
              <a:rPr lang="en-US" sz="1500"/>
              <a:t>QNN integrates classical data and algorithms with quantum subprocesses.</a:t>
            </a:r>
            <a:endParaRPr sz="15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 QRAM.</a:t>
            </a:r>
            <a:br>
              <a:rPr lang="en-US" sz="1800"/>
            </a:br>
            <a:r>
              <a:rPr lang="en-US" sz="1500"/>
              <a:t>There is no need to store entire datasets.</a:t>
            </a:r>
            <a:endParaRPr sz="15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Potential resiliency to unknow consistent error.</a:t>
            </a:r>
            <a:br>
              <a:rPr lang="en-US" sz="1800"/>
            </a:br>
            <a:r>
              <a:rPr lang="en-US" sz="1500"/>
              <a:t>Adding in some unknown noise gates does not necessarily impact feature detection quality overall.</a:t>
            </a:r>
            <a:endParaRPr sz="1800"/>
          </a:p>
        </p:txBody>
      </p:sp>
      <p:sp>
        <p:nvSpPr>
          <p:cNvPr id="166" name="Google Shape;166;gb4a7bdf439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4a589016d_0_82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Strengths and Limitations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b4a589016d_0_82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Limitations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Optimal interface with classical data.</a:t>
            </a:r>
            <a:br>
              <a:rPr lang="en-US" sz="1800"/>
            </a:br>
            <a:r>
              <a:rPr lang="en-US" sz="1500"/>
              <a:t>We do not know yet how to design encoding and decoding protocols.</a:t>
            </a:r>
            <a:endParaRPr sz="15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Large number of transformations.</a:t>
            </a:r>
            <a:br>
              <a:rPr lang="en-US" sz="1800"/>
            </a:br>
            <a:r>
              <a:rPr lang="en-US" sz="1500"/>
              <a:t>The number of transformation is                              , where    is number of filter,    is size of filter,    is channel.</a:t>
            </a:r>
            <a:endParaRPr sz="15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Not clear quantum advantage.</a:t>
            </a:r>
            <a:br>
              <a:rPr lang="en-US" sz="1800"/>
            </a:br>
            <a:r>
              <a:rPr lang="en-US" sz="1500"/>
              <a:t>There is no guarantee that QNN has quantum supremacy.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b4a589016d_0_82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gb4a589016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250" y="1909437"/>
            <a:ext cx="1570649" cy="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b4a589016d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147" y="1909425"/>
            <a:ext cx="136350" cy="22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b4a589016d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1025" y="1952300"/>
            <a:ext cx="136350" cy="10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b4a589016d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350" y="2153400"/>
            <a:ext cx="136350" cy="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4a589016d_0_89"/>
          <p:cNvSpPr txBox="1"/>
          <p:nvPr/>
        </p:nvSpPr>
        <p:spPr>
          <a:xfrm>
            <a:off x="151350" y="608075"/>
            <a:ext cx="8841300" cy="133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Dataset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MNIST dataset is used.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                grayscale pixel images.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gb4a589016d_0_89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Experimental Design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b4a589016d_0_89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b4a589016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5" y="1597650"/>
            <a:ext cx="981900" cy="2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b4a589016d_0_89"/>
          <p:cNvSpPr txBox="1"/>
          <p:nvPr/>
        </p:nvSpPr>
        <p:spPr>
          <a:xfrm>
            <a:off x="151350" y="2446800"/>
            <a:ext cx="8841300" cy="22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Model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CNN model</a:t>
            </a:r>
            <a:br>
              <a:rPr lang="en-US" sz="1700">
                <a:solidFill>
                  <a:schemeClr val="dk1"/>
                </a:solidFill>
              </a:rPr>
            </a:br>
            <a:r>
              <a:rPr lang="en-US" sz="1700">
                <a:solidFill>
                  <a:schemeClr val="dk1"/>
                </a:solidFill>
              </a:rPr>
              <a:t>	       </a:t>
            </a:r>
            <a:r>
              <a:rPr lang="en-US">
                <a:solidFill>
                  <a:schemeClr val="dk1"/>
                </a:solidFill>
              </a:rPr>
              <a:t>CONV1-POOL1-CONV2-POOL2-FC1-FC2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QNN model</a:t>
            </a:r>
            <a:br>
              <a:rPr lang="en-US" sz="1700">
                <a:solidFill>
                  <a:schemeClr val="dk1"/>
                </a:solidFill>
              </a:rPr>
            </a:br>
            <a:r>
              <a:rPr b="1" lang="en-US">
                <a:solidFill>
                  <a:srgbClr val="FF0000"/>
                </a:solidFill>
              </a:rPr>
              <a:t>QUANV1 </a:t>
            </a:r>
            <a:r>
              <a:rPr lang="en-US">
                <a:solidFill>
                  <a:schemeClr val="dk1"/>
                </a:solidFill>
              </a:rPr>
              <a:t>- CONV1-POOL1-CONV2-POOL2-FC1-FC2</a:t>
            </a:r>
            <a:endParaRPr sz="17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700">
                <a:solidFill>
                  <a:schemeClr val="dk1"/>
                </a:solidFill>
              </a:rPr>
              <a:t>RANDOM model</a:t>
            </a:r>
            <a:br>
              <a:rPr lang="en-US" sz="1700">
                <a:solidFill>
                  <a:schemeClr val="dk1"/>
                </a:solidFill>
              </a:rPr>
            </a:br>
            <a:r>
              <a:rPr b="1" lang="en-US">
                <a:solidFill>
                  <a:srgbClr val="FF0000"/>
                </a:solidFill>
              </a:rPr>
              <a:t>RANDOM1</a:t>
            </a:r>
            <a:r>
              <a:rPr lang="en-US">
                <a:solidFill>
                  <a:schemeClr val="dk1"/>
                </a:solidFill>
              </a:rPr>
              <a:t>-CONV1-POOL1-CONV2-POOL2-FC1-FC2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9" name="Google Shape;189;gb4a589016d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150" y="3523974"/>
            <a:ext cx="3801900" cy="8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b4a589016d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2851" y="649948"/>
            <a:ext cx="2057401" cy="125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4a589016d_0_11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Quanvolutional Filter Generation Methodology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b4a589016d_0_11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Filter Size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      quanvolutional filters.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Gate 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Target qubit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Chosen at random.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b4a589016d_0_11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b4a589016d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0" y="2111899"/>
            <a:ext cx="7003900" cy="3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b4a589016d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99" y="1053250"/>
            <a:ext cx="747000" cy="2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4a589016d_0_11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Encoding and Decoding Methodology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b4a589016d_0_11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Encoding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Apply a threshold value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to each pixel, and values greater than this threshold (in this case 0) were encoded in the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|1⟩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state, while those equal to or below were encoded in the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|0⟩ state.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Decoding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Select the most likely output qubit vector state and sum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 the number of qubits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 that were measured in the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|1⟩ state.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b4a589016d_0_11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4a589016d_0_12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b4a589016d_0_12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gb4a589016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01" y="1236262"/>
            <a:ext cx="3872898" cy="2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b4a589016d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495649" y="1082537"/>
            <a:ext cx="3744351" cy="29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b4a589016d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b4a589016d_0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Introduction to CNN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500">
                <a:latin typeface="Arial"/>
                <a:ea typeface="Arial"/>
                <a:cs typeface="Arial"/>
                <a:sym typeface="Arial"/>
              </a:rPr>
              <a:t>Quanvolutional Neural Networks: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Powering Image Recognition with Quantum Circuits.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b4a589016d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4dfd07dc6_0_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Introduction to CNN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b4dfd07dc6_0_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Introduction to CNN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- Quanvolutional Neural Networks: </a:t>
            </a:r>
            <a:endParaRPr sz="15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Powering Image Recognition with Quantum Circuits.</a:t>
            </a:r>
            <a:endParaRPr sz="15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b4dfd07dc6_0_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4a589016d_0_21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is CNN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b4a589016d_0_21"/>
          <p:cNvSpPr txBox="1"/>
          <p:nvPr>
            <p:ph idx="1" type="body"/>
          </p:nvPr>
        </p:nvSpPr>
        <p:spPr>
          <a:xfrm>
            <a:off x="88490" y="522418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 class of deep neural networks, most commonly applied to analyzing visual imagery.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Capturing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of images using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filters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The objectives of learning are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filters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b4a589016d_0_21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gb4a589016d_0_21"/>
          <p:cNvPicPr preferRelativeResize="0"/>
          <p:nvPr/>
        </p:nvPicPr>
        <p:blipFill rotWithShape="1">
          <a:blip r:embed="rId3">
            <a:alphaModFix/>
          </a:blip>
          <a:srcRect b="0" l="0" r="53347" t="0"/>
          <a:stretch/>
        </p:blipFill>
        <p:spPr>
          <a:xfrm>
            <a:off x="1090975" y="1702625"/>
            <a:ext cx="2079983" cy="27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b4a589016d_0_21"/>
          <p:cNvSpPr txBox="1"/>
          <p:nvPr/>
        </p:nvSpPr>
        <p:spPr>
          <a:xfrm>
            <a:off x="2199800" y="4458925"/>
            <a:ext cx="5221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https://www.bouvet.no/bouvet-deler/understanding-convolutional-neural-networks-part-1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" name="Google Shape;63;gb4a589016d_0_21"/>
          <p:cNvPicPr preferRelativeResize="0"/>
          <p:nvPr/>
        </p:nvPicPr>
        <p:blipFill rotWithShape="1">
          <a:blip r:embed="rId3">
            <a:alphaModFix/>
          </a:blip>
          <a:srcRect b="0" l="46498" r="0" t="0"/>
          <a:stretch/>
        </p:blipFill>
        <p:spPr>
          <a:xfrm>
            <a:off x="5667794" y="1702625"/>
            <a:ext cx="2385231" cy="27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b4a589016d_0_21"/>
          <p:cNvSpPr/>
          <p:nvPr/>
        </p:nvSpPr>
        <p:spPr>
          <a:xfrm>
            <a:off x="3586971" y="2668529"/>
            <a:ext cx="1664700" cy="8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4a589016d_0_14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Filter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b4a589016d_0_14"/>
          <p:cNvSpPr txBox="1"/>
          <p:nvPr>
            <p:ph idx="1" type="body"/>
          </p:nvPr>
        </p:nvSpPr>
        <p:spPr>
          <a:xfrm>
            <a:off x="4571995" y="525045"/>
            <a:ext cx="4512900" cy="132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Filter is also known as kernel or mask.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Filter can capture feature,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b4a589016d_0_14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gb4a589016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525050"/>
            <a:ext cx="4582275" cy="297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b4a589016d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775" y="1853731"/>
            <a:ext cx="4414125" cy="29070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b4a589016d_0_14"/>
          <p:cNvSpPr txBox="1"/>
          <p:nvPr/>
        </p:nvSpPr>
        <p:spPr>
          <a:xfrm>
            <a:off x="88425" y="3503550"/>
            <a:ext cx="4582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Feature map is convolution of image and filter.</a:t>
            </a:r>
            <a:endParaRPr sz="1000"/>
          </a:p>
        </p:txBody>
      </p:sp>
      <p:sp>
        <p:nvSpPr>
          <p:cNvPr id="76" name="Google Shape;76;gb4a589016d_0_14"/>
          <p:cNvSpPr txBox="1"/>
          <p:nvPr/>
        </p:nvSpPr>
        <p:spPr>
          <a:xfrm>
            <a:off x="88425" y="4486850"/>
            <a:ext cx="464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https://towardsdatascience.com/simple-introduction-to-convolutional-neural-networks-cdf8d3077bac</a:t>
            </a:r>
            <a:endParaRPr sz="700"/>
          </a:p>
        </p:txBody>
      </p:sp>
      <p:cxnSp>
        <p:nvCxnSpPr>
          <p:cNvPr id="77" name="Google Shape;77;gb4a589016d_0_14"/>
          <p:cNvCxnSpPr/>
          <p:nvPr/>
        </p:nvCxnSpPr>
        <p:spPr>
          <a:xfrm>
            <a:off x="4558850" y="447750"/>
            <a:ext cx="0" cy="43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4a589016d_0_40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Multi Layer Image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b4a589016d_0_40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If image has RGB layers or some other layers filters are gonna be cubic shape.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b4a589016d_0_40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gb4a589016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25" y="1173550"/>
            <a:ext cx="5868951" cy="3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b4a589016d_0_40"/>
          <p:cNvSpPr txBox="1"/>
          <p:nvPr/>
        </p:nvSpPr>
        <p:spPr>
          <a:xfrm>
            <a:off x="2015850" y="4451750"/>
            <a:ext cx="48621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Tahoma"/>
                <a:ea typeface="Tahoma"/>
                <a:cs typeface="Tahoma"/>
                <a:sym typeface="Tahoma"/>
              </a:rPr>
              <a:t>https://towardsdatascience.com/simple-introduction-to-convolutional-neural-networks-cdf8d3077bac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4a589016d_0_4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Pooling Layers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b4a589016d_0_4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Pooling layers are used to 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reduce the dimensions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(parameters) of the feature maps.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Reducing parameters makes computation efficient.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b4a589016d_0_4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gb4a589016d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75" y="1896325"/>
            <a:ext cx="7390849" cy="2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b4a589016d_0_47"/>
          <p:cNvSpPr txBox="1"/>
          <p:nvPr/>
        </p:nvSpPr>
        <p:spPr>
          <a:xfrm>
            <a:off x="876575" y="4504625"/>
            <a:ext cx="3487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Tahoma"/>
                <a:ea typeface="Tahoma"/>
                <a:cs typeface="Tahoma"/>
                <a:sym typeface="Tahoma"/>
              </a:rPr>
              <a:t>https://www.geeksforgeeks.org/cnn-introduction-to-pooling-layer/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4a589016d_0_28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CNN Structure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b4a589016d_0_28"/>
          <p:cNvSpPr txBox="1"/>
          <p:nvPr>
            <p:ph idx="1" type="body"/>
          </p:nvPr>
        </p:nvSpPr>
        <p:spPr>
          <a:xfrm>
            <a:off x="88490" y="522418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An example CNN with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two convolutional layers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two pooling layers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a fully connected layer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which decides the final classification of the image into one of several categories.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b4a589016d_0_28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gb4a589016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950" y="1606725"/>
            <a:ext cx="66675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b4a589016d_0_28"/>
          <p:cNvSpPr txBox="1"/>
          <p:nvPr/>
        </p:nvSpPr>
        <p:spPr>
          <a:xfrm>
            <a:off x="1238250" y="4483275"/>
            <a:ext cx="66027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https://towardsdatascience.com/simple-introduction-to-convolutional-neural-networks-cdf8d3077bac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4dfd07dc6_0_7"/>
          <p:cNvSpPr txBox="1"/>
          <p:nvPr>
            <p:ph type="title"/>
          </p:nvPr>
        </p:nvSpPr>
        <p:spPr>
          <a:xfrm>
            <a:off x="0" y="58999"/>
            <a:ext cx="8005500" cy="38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Paper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b4dfd07dc6_0_7"/>
          <p:cNvSpPr txBox="1"/>
          <p:nvPr>
            <p:ph idx="1" type="body"/>
          </p:nvPr>
        </p:nvSpPr>
        <p:spPr>
          <a:xfrm>
            <a:off x="88490" y="525043"/>
            <a:ext cx="8996400" cy="42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Introduction to CNN</a:t>
            </a:r>
            <a:endParaRPr sz="24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Paper review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- Quanvolutional Neural Networks: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Powering Image Recognition with Quantum Circuits.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b4dfd07dc6_0_7"/>
          <p:cNvSpPr txBox="1"/>
          <p:nvPr>
            <p:ph idx="12" type="sldNum"/>
          </p:nvPr>
        </p:nvSpPr>
        <p:spPr>
          <a:xfrm>
            <a:off x="7056036" y="4832152"/>
            <a:ext cx="20574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